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5" r:id="rId2"/>
    <p:sldId id="328" r:id="rId3"/>
    <p:sldId id="329" r:id="rId4"/>
    <p:sldId id="297" r:id="rId5"/>
    <p:sldId id="311" r:id="rId6"/>
    <p:sldId id="283" r:id="rId7"/>
    <p:sldId id="312" r:id="rId8"/>
    <p:sldId id="284" r:id="rId9"/>
    <p:sldId id="313" r:id="rId10"/>
    <p:sldId id="285" r:id="rId11"/>
    <p:sldId id="314" r:id="rId12"/>
    <p:sldId id="289" r:id="rId13"/>
    <p:sldId id="315" r:id="rId14"/>
    <p:sldId id="290" r:id="rId15"/>
    <p:sldId id="316" r:id="rId16"/>
    <p:sldId id="292" r:id="rId17"/>
    <p:sldId id="317" r:id="rId18"/>
    <p:sldId id="295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8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8D28E-2374-445B-9EB1-16E158B2C89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2AA13-F013-48B9-8765-5091D0086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</a:pPr>
            <a:fld id="{9890E06A-E46B-4CD9-B587-F384840E957C}" type="slidenum">
              <a:rPr lang="en-US" b="0">
                <a:solidFill>
                  <a:schemeClr val="tx1"/>
                </a:solidFill>
              </a:rPr>
              <a:pPr algn="r">
                <a:spcBef>
                  <a:spcPct val="0"/>
                </a:spcBef>
              </a:pPr>
              <a:t>20</a:t>
            </a:fld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</a:pPr>
            <a:fld id="{917C935F-63E0-47F7-A251-F1D39391B226}" type="slidenum">
              <a:rPr lang="en-US" b="0">
                <a:solidFill>
                  <a:schemeClr val="tx1"/>
                </a:solidFill>
              </a:rPr>
              <a:pPr algn="r">
                <a:spcBef>
                  <a:spcPct val="0"/>
                </a:spcBef>
              </a:pPr>
              <a:t>21</a:t>
            </a:fld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</a:pPr>
            <a:fld id="{A5DB68C2-0E21-44D8-A11A-D07FB7FF9158}" type="slidenum">
              <a:rPr lang="en-US" b="0">
                <a:solidFill>
                  <a:schemeClr val="tx1"/>
                </a:solidFill>
              </a:rPr>
              <a:pPr algn="r">
                <a:spcBef>
                  <a:spcPct val="0"/>
                </a:spcBef>
              </a:pPr>
              <a:t>22</a:t>
            </a:fld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43011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</a:pPr>
            <a:fld id="{21B20DBA-45A8-4FDA-9EB0-69390770987E}" type="slidenum">
              <a:rPr lang="en-US" b="0">
                <a:solidFill>
                  <a:schemeClr val="tx1"/>
                </a:solidFill>
              </a:rPr>
              <a:pPr algn="r">
                <a:spcBef>
                  <a:spcPct val="0"/>
                </a:spcBef>
              </a:pPr>
              <a:t>23</a:t>
            </a:fld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45059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F9086B-068C-4529-B302-B35B7B65FA9B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981B06-02BB-4C1B-B9EC-B73EF8309C57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8A483E-D656-478E-B0F2-2415BFC86606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F83A76-6EDC-4578-8484-56220A9A3460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22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5A37B-F6E8-47F4-AC96-649E6474E96E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A53B-3F8B-4AEE-9ACA-7ED9853B54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362199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Stanford English Language Learner Leadership Network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514600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  <p:pic>
        <p:nvPicPr>
          <p:cNvPr id="1029" name="Picture 5" descr="C:\Users\mcastel\Desktop\down_blocktree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533400"/>
            <a:ext cx="1162050" cy="1123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No Child Left Behind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174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1600200"/>
            <a:ext cx="6781800" cy="4437063"/>
          </a:xfr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3/27/2011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ASCD: San Francisco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No Child Left Behind:</a:t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Three important pieces for ELLs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000" dirty="0" smtClean="0"/>
              <a:t>Sec. 1111(a)(3)(ix)(III) the </a:t>
            </a:r>
            <a:r>
              <a:rPr lang="en-US" sz="3600" dirty="0" smtClean="0">
                <a:solidFill>
                  <a:schemeClr val="accent6"/>
                </a:solidFill>
              </a:rPr>
              <a:t>inclusion</a:t>
            </a:r>
            <a:r>
              <a:rPr lang="en-US" sz="2000" dirty="0" smtClean="0"/>
              <a:t> of limited English proficient students, who shall be assessed in a valid and reliable manner and provided reasonable accommodations on assessments administered … including, to the extent practicable, assessments in the language and form most likely to yield accurate data…</a:t>
            </a:r>
          </a:p>
          <a:p>
            <a:pPr>
              <a:defRPr/>
            </a:pPr>
            <a:r>
              <a:rPr lang="en-US" sz="2000" dirty="0" smtClean="0"/>
              <a:t>Sec. 1111(a)(3)(xiii) enable results to be </a:t>
            </a:r>
            <a:r>
              <a:rPr lang="en-US" dirty="0" smtClean="0">
                <a:solidFill>
                  <a:schemeClr val="accent6"/>
                </a:solidFill>
              </a:rPr>
              <a:t>disaggregated</a:t>
            </a:r>
            <a:r>
              <a:rPr lang="en-US" sz="2000" dirty="0" smtClean="0"/>
              <a:t> within each State, local educational agency, and school by…English proficiency status.</a:t>
            </a:r>
          </a:p>
          <a:p>
            <a:pPr>
              <a:defRPr/>
            </a:pPr>
            <a:r>
              <a:rPr lang="en-US" sz="2000" dirty="0" smtClean="0"/>
              <a:t>Sec 3113(b)(2) standards and objectives for raising the</a:t>
            </a:r>
            <a:r>
              <a:rPr lang="en-US" sz="2000" dirty="0" smtClean="0">
                <a:solidFill>
                  <a:schemeClr val="accent6"/>
                </a:solidFill>
              </a:rPr>
              <a:t> level of English proficiency</a:t>
            </a:r>
            <a:r>
              <a:rPr lang="en-US" sz="2000" dirty="0" smtClean="0"/>
              <a:t> that are derived from the four recognized domains of speaking, listening, reading, and writing, and that are </a:t>
            </a:r>
            <a:r>
              <a:rPr lang="en-US" sz="4000" dirty="0" smtClean="0">
                <a:solidFill>
                  <a:schemeClr val="accent6"/>
                </a:solidFill>
              </a:rPr>
              <a:t>aligned</a:t>
            </a:r>
            <a:r>
              <a:rPr lang="en-US" sz="2000" dirty="0" smtClean="0">
                <a:solidFill>
                  <a:schemeClr val="accent6"/>
                </a:solidFill>
              </a:rPr>
              <a:t> with achievement of the challenging State </a:t>
            </a:r>
            <a:r>
              <a:rPr lang="en-US" sz="3600" dirty="0" smtClean="0">
                <a:solidFill>
                  <a:schemeClr val="accent6"/>
                </a:solidFill>
              </a:rPr>
              <a:t>academic content</a:t>
            </a:r>
            <a:r>
              <a:rPr lang="en-US" sz="3600" dirty="0" smtClean="0"/>
              <a:t> </a:t>
            </a:r>
            <a:r>
              <a:rPr lang="en-US" sz="2000" dirty="0" smtClean="0"/>
              <a:t>and student academic achievement standards described in section 1111(b)(1).</a:t>
            </a:r>
          </a:p>
          <a:p>
            <a:pPr>
              <a:buFont typeface="Arial" charset="0"/>
              <a:buNone/>
              <a:defRPr/>
            </a:pPr>
            <a:endParaRPr lang="en-US" sz="2000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3/27/2011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ASCD: San Francisco</a:t>
            </a:r>
            <a:endParaRPr lang="en-US" dirty="0"/>
          </a:p>
        </p:txBody>
      </p:sp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304800"/>
            <a:ext cx="1600200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p of Califor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52400"/>
            <a:ext cx="61722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p of Califor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52400"/>
            <a:ext cx="6172200" cy="6400800"/>
          </a:xfrm>
          <a:prstGeom prst="rect">
            <a:avLst/>
          </a:prstGeom>
          <a:noFill/>
        </p:spPr>
      </p:pic>
      <p:sp>
        <p:nvSpPr>
          <p:cNvPr id="3" name="5-Point Star 2"/>
          <p:cNvSpPr/>
          <p:nvPr/>
        </p:nvSpPr>
        <p:spPr>
          <a:xfrm>
            <a:off x="3048000" y="2590800"/>
            <a:ext cx="381000" cy="304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57200"/>
            <a:ext cx="3759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50520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304800"/>
            <a:ext cx="4293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Fairfield-Suisun (K-12)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371600"/>
            <a:ext cx="411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 population: 21,972 </a:t>
            </a:r>
          </a:p>
          <a:p>
            <a:r>
              <a:rPr lang="en-US" dirty="0" smtClean="0"/>
              <a:t>ELL population:  4,040 (18.4%)</a:t>
            </a:r>
          </a:p>
          <a:p>
            <a:r>
              <a:rPr lang="en-US" dirty="0" smtClean="0"/>
              <a:t>SES:  7,588 (34.5%) free/reduced lunch</a:t>
            </a:r>
          </a:p>
          <a:p>
            <a:r>
              <a:rPr lang="en-US" dirty="0" smtClean="0"/>
              <a:t>PI Year 3</a:t>
            </a:r>
          </a:p>
          <a:p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876800" y="3810000"/>
            <a:ext cx="381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dirty="0" smtClean="0"/>
              <a:t>Team: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Kris Corey, Assistant Superintendent, Educational Services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Araceli Cantu-Tong, Director of EL Services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Sheila McCabe, Director of Secondary Education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p of Califor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52400"/>
            <a:ext cx="6172200" cy="6400800"/>
          </a:xfrm>
          <a:prstGeom prst="rect">
            <a:avLst/>
          </a:prstGeom>
          <a:noFill/>
        </p:spPr>
      </p:pic>
      <p:sp>
        <p:nvSpPr>
          <p:cNvPr id="3" name="5-Point Star 2"/>
          <p:cNvSpPr/>
          <p:nvPr/>
        </p:nvSpPr>
        <p:spPr>
          <a:xfrm>
            <a:off x="2819400" y="2667000"/>
            <a:ext cx="381000" cy="304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04800"/>
            <a:ext cx="38862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5433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09093" y="228600"/>
            <a:ext cx="3607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Napa Valley (K-12)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143000"/>
            <a:ext cx="3886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 population: 17,959</a:t>
            </a:r>
          </a:p>
          <a:p>
            <a:r>
              <a:rPr lang="en-US" dirty="0" smtClean="0"/>
              <a:t>ELL population:  3,394 (22%)</a:t>
            </a:r>
          </a:p>
          <a:p>
            <a:r>
              <a:rPr lang="en-US" dirty="0" smtClean="0"/>
              <a:t>SES: 7,004 (40%) free/reduced lunch</a:t>
            </a:r>
          </a:p>
          <a:p>
            <a:r>
              <a:rPr lang="en-US" dirty="0" smtClean="0"/>
              <a:t>PI Year 3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48200" y="3733800"/>
            <a:ext cx="411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dirty="0" smtClean="0"/>
              <a:t>Team: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Patrick Sweeney, Superintendent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Elena Toscano, Assistant Superintendent, Instructional Services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Ivan Chaidez, Director of ELL and Alternative Ed Services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p of Califor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52400"/>
            <a:ext cx="6172200" cy="6400800"/>
          </a:xfrm>
          <a:prstGeom prst="rect">
            <a:avLst/>
          </a:prstGeom>
          <a:noFill/>
        </p:spPr>
      </p:pic>
      <p:sp>
        <p:nvSpPr>
          <p:cNvPr id="3" name="5-Point Star 2"/>
          <p:cNvSpPr/>
          <p:nvPr/>
        </p:nvSpPr>
        <p:spPr>
          <a:xfrm>
            <a:off x="3810000" y="3733800"/>
            <a:ext cx="381000" cy="304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1400" y="457200"/>
            <a:ext cx="39116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800" y="3543300"/>
            <a:ext cx="40132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33982" y="268069"/>
            <a:ext cx="41660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Firebaugh-Las Deltas </a:t>
            </a:r>
          </a:p>
          <a:p>
            <a:r>
              <a:rPr lang="en-US" sz="3600" dirty="0" smtClean="0">
                <a:solidFill>
                  <a:schemeClr val="accent1"/>
                </a:solidFill>
              </a:rPr>
              <a:t>(K-12)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676400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 population: 2,252 </a:t>
            </a:r>
          </a:p>
          <a:p>
            <a:r>
              <a:rPr lang="en-US" dirty="0" smtClean="0"/>
              <a:t>ELL population: 934 (41.5%)</a:t>
            </a:r>
          </a:p>
          <a:p>
            <a:r>
              <a:rPr lang="en-US" dirty="0" smtClean="0"/>
              <a:t>SES: 2,024 (90.4%) free/reduced lunch</a:t>
            </a:r>
          </a:p>
          <a:p>
            <a:r>
              <a:rPr lang="en-US" dirty="0" smtClean="0"/>
              <a:t>Not in PI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3657601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00600" y="3886201"/>
            <a:ext cx="4191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 smtClean="0"/>
              <a:t>Team: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Roy Mendiola, Assistant Superintendent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Barbara VonBieberstein, Special Projects Coordinator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Josephina </a:t>
            </a:r>
            <a:r>
              <a:rPr lang="en-US" dirty="0" err="1" smtClean="0"/>
              <a:t>Magallanes</a:t>
            </a:r>
            <a:r>
              <a:rPr lang="en-US" dirty="0" smtClean="0"/>
              <a:t>, Special Projects Clerk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p of Califor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52400"/>
            <a:ext cx="6172200" cy="6400800"/>
          </a:xfrm>
          <a:prstGeom prst="rect">
            <a:avLst/>
          </a:prstGeom>
          <a:noFill/>
        </p:spPr>
      </p:pic>
      <p:sp>
        <p:nvSpPr>
          <p:cNvPr id="3" name="5-Point Star 2"/>
          <p:cNvSpPr/>
          <p:nvPr/>
        </p:nvSpPr>
        <p:spPr>
          <a:xfrm>
            <a:off x="4267200" y="3581400"/>
            <a:ext cx="381000" cy="304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486150"/>
            <a:ext cx="38862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048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4800" y="152400"/>
            <a:ext cx="2695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Sanger (K-12)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990600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 population: 10,501 </a:t>
            </a:r>
          </a:p>
          <a:p>
            <a:r>
              <a:rPr lang="en-US" dirty="0" smtClean="0"/>
              <a:t>ELL population: 2,479 (24%)</a:t>
            </a:r>
          </a:p>
          <a:p>
            <a:r>
              <a:rPr lang="en-US" dirty="0" smtClean="0"/>
              <a:t>SES: 7,568 (71.9%) free/reduced lunch</a:t>
            </a:r>
          </a:p>
          <a:p>
            <a:r>
              <a:rPr lang="en-US" dirty="0" smtClean="0"/>
              <a:t>Exited PI in 2008-2009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648200" y="36576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0" y="4038600"/>
            <a:ext cx="426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 smtClean="0"/>
              <a:t>Team: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Rich Smith, Deputy Superintendent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Tim Lopez, Special Projects Director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Jon Yost, Network Administrator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Steve Carlson, Director of Resource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p of Califor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52400"/>
            <a:ext cx="6172200" cy="6400800"/>
          </a:xfrm>
          <a:prstGeom prst="rect">
            <a:avLst/>
          </a:prstGeom>
          <a:noFill/>
        </p:spPr>
      </p:pic>
      <p:sp>
        <p:nvSpPr>
          <p:cNvPr id="3" name="5-Point Star 2"/>
          <p:cNvSpPr/>
          <p:nvPr/>
        </p:nvSpPr>
        <p:spPr>
          <a:xfrm>
            <a:off x="2514600" y="2209800"/>
            <a:ext cx="381000" cy="304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7600" y="342900"/>
            <a:ext cx="39116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5433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16119" y="268069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Ukiah (K-12)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906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 population: 6,232 </a:t>
            </a:r>
          </a:p>
          <a:p>
            <a:r>
              <a:rPr lang="en-US" dirty="0" smtClean="0"/>
              <a:t>ELL population:  1,568 (25%) </a:t>
            </a:r>
          </a:p>
          <a:p>
            <a:r>
              <a:rPr lang="en-US" dirty="0" smtClean="0"/>
              <a:t>SES:  4,328 (71%) free/reduced lunch</a:t>
            </a:r>
          </a:p>
          <a:p>
            <a:r>
              <a:rPr lang="en-US" dirty="0" smtClean="0"/>
              <a:t>PI Year 3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53000" y="34290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029200" y="3657600"/>
            <a:ext cx="381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 smtClean="0"/>
              <a:t>Team: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Lois Nash, Superintendent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Lynn Zimmermann, Director of Curriculum and Instruction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p of Califor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52400"/>
            <a:ext cx="6172200" cy="6400800"/>
          </a:xfrm>
          <a:prstGeom prst="rect">
            <a:avLst/>
          </a:prstGeom>
          <a:noFill/>
        </p:spPr>
      </p:pic>
      <p:sp>
        <p:nvSpPr>
          <p:cNvPr id="3" name="5-Point Star 2"/>
          <p:cNvSpPr/>
          <p:nvPr/>
        </p:nvSpPr>
        <p:spPr>
          <a:xfrm>
            <a:off x="2971800" y="1600200"/>
            <a:ext cx="381000" cy="304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286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4671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4800" y="152400"/>
            <a:ext cx="38847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Corning Elementary</a:t>
            </a:r>
          </a:p>
          <a:p>
            <a:r>
              <a:rPr lang="en-US" sz="3600" dirty="0" smtClean="0">
                <a:solidFill>
                  <a:schemeClr val="accent1"/>
                </a:solidFill>
              </a:rPr>
              <a:t>(K-8)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600200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 population: 1,913 </a:t>
            </a:r>
          </a:p>
          <a:p>
            <a:r>
              <a:rPr lang="en-US" dirty="0" smtClean="0"/>
              <a:t>ELL population:  656 (34%)</a:t>
            </a:r>
          </a:p>
          <a:p>
            <a:r>
              <a:rPr lang="en-US" dirty="0" smtClean="0"/>
              <a:t>SES:  1,575 (83%) free/reduced lunch</a:t>
            </a:r>
          </a:p>
          <a:p>
            <a:r>
              <a:rPr lang="en-US" dirty="0" smtClean="0"/>
              <a:t>PI Year 3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24400" y="3581399"/>
            <a:ext cx="4114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 smtClean="0"/>
              <a:t>Team: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Steve Kelish, Outgoing Superintendent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Catherine Reimer, Incoming Superintendent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Megan Neely, District ELD Coordinator and Principal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Dave Sweringen, Migrant Education Coordinator and Principal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p of Califor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52400"/>
            <a:ext cx="6172200" cy="6400800"/>
          </a:xfrm>
          <a:prstGeom prst="rect">
            <a:avLst/>
          </a:prstGeom>
          <a:noFill/>
        </p:spPr>
      </p:pic>
      <p:sp>
        <p:nvSpPr>
          <p:cNvPr id="3" name="5-Point Star 2"/>
          <p:cNvSpPr/>
          <p:nvPr/>
        </p:nvSpPr>
        <p:spPr>
          <a:xfrm>
            <a:off x="3886200" y="2057400"/>
            <a:ext cx="381000" cy="304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0" y="228600"/>
            <a:ext cx="42164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00" y="3543300"/>
            <a:ext cx="40132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81000" y="152400"/>
            <a:ext cx="4130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Tahoe-Truckee (K-12)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838200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 population: 3,949 </a:t>
            </a:r>
          </a:p>
          <a:p>
            <a:r>
              <a:rPr lang="en-US" dirty="0" smtClean="0"/>
              <a:t>ELL population:  943 (24%)</a:t>
            </a:r>
          </a:p>
          <a:p>
            <a:r>
              <a:rPr lang="en-US" dirty="0" smtClean="0"/>
              <a:t>SES:  1,492 (38%) free/reduced lunch</a:t>
            </a:r>
          </a:p>
          <a:p>
            <a:r>
              <a:rPr lang="en-US" dirty="0" smtClean="0"/>
              <a:t>PI Year 3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24400" y="3657600"/>
            <a:ext cx="4191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 smtClean="0"/>
              <a:t>Team: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Steve Jennings, Superintendent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Dave Curry, Director of Educational Service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Nicole Sayegh, EL Programs Coordinator</a:t>
            </a:r>
          </a:p>
          <a:p>
            <a:pPr marL="342900" indent="-34290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algn="l"/>
            <a:r>
              <a:rPr lang="en-US" sz="2400" smtClean="0">
                <a:solidFill>
                  <a:schemeClr val="bg2"/>
                </a:solidFill>
              </a:rPr>
              <a:t>Our Work over the next two years together…</a:t>
            </a:r>
            <a:endParaRPr lang="en-US" sz="240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876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400" dirty="0" smtClean="0"/>
              <a:t>focuses on three key intertwining areas of work identified by network participants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EL Data Analysis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Systems-Level Practices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Classroom and PLC observation</a:t>
            </a:r>
          </a:p>
          <a:p>
            <a:pPr lvl="2">
              <a:lnSpc>
                <a:spcPct val="110000"/>
              </a:lnSpc>
            </a:pPr>
            <a:r>
              <a:rPr lang="en-US" sz="1800" dirty="0" smtClean="0"/>
              <a:t>Reflect Camera</a:t>
            </a:r>
          </a:p>
          <a:p>
            <a:pPr lvl="2">
              <a:lnSpc>
                <a:spcPct val="110000"/>
              </a:lnSpc>
            </a:pPr>
            <a:r>
              <a:rPr lang="en-US" sz="1800" dirty="0" smtClean="0"/>
              <a:t>Inter-district Visits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buFontTx/>
              <a:buNone/>
            </a:pPr>
            <a:endParaRPr lang="en-US" sz="2400" dirty="0" smtClean="0"/>
          </a:p>
          <a:p>
            <a:pPr lvl="1">
              <a:lnSpc>
                <a:spcPct val="30000"/>
              </a:lnSpc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pPr algn="l" eaLnBrk="1" hangingPunct="1"/>
            <a:r>
              <a:rPr lang="en-US" sz="2400" smtClean="0">
                <a:solidFill>
                  <a:schemeClr val="bg2"/>
                </a:solidFill>
              </a:rPr>
              <a:t>Mutually Supported Priorities </a:t>
            </a:r>
            <a:endParaRPr lang="en-US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EL Data Analysis</a:t>
            </a:r>
          </a:p>
          <a:p>
            <a:pPr eaLnBrk="1" hangingPunct="1">
              <a:lnSpc>
                <a:spcPct val="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0"/>
              </a:lnSpc>
              <a:buFontTx/>
              <a:buNone/>
            </a:pPr>
            <a:endParaRPr lang="en-US" dirty="0" smtClean="0"/>
          </a:p>
          <a:p>
            <a:pPr lvl="1" eaLnBrk="1" hangingPunct="1"/>
            <a:r>
              <a:rPr lang="en-US" sz="2000" dirty="0" smtClean="0"/>
              <a:t>Allows for fine grain analysis of longitudinal EL academic progress</a:t>
            </a:r>
          </a:p>
          <a:p>
            <a:pPr lvl="1" eaLnBrk="1" hangingPunct="1">
              <a:lnSpc>
                <a:spcPct val="40000"/>
              </a:lnSpc>
              <a:buFontTx/>
              <a:buNone/>
            </a:pPr>
            <a:endParaRPr lang="en-US" sz="2000" dirty="0" smtClean="0"/>
          </a:p>
          <a:p>
            <a:pPr lvl="1" eaLnBrk="1" hangingPunct="1"/>
            <a:r>
              <a:rPr lang="en-US" sz="2000" dirty="0" smtClean="0"/>
              <a:t>Supports identification of barrier(s) to EL student achievement</a:t>
            </a:r>
          </a:p>
          <a:p>
            <a:pPr lvl="1" eaLnBrk="1" hangingPunct="1">
              <a:lnSpc>
                <a:spcPct val="30000"/>
              </a:lnSpc>
              <a:buFontTx/>
              <a:buNone/>
            </a:pPr>
            <a:endParaRPr lang="en-US" sz="2000" dirty="0" smtClean="0"/>
          </a:p>
          <a:p>
            <a:pPr lvl="1" eaLnBrk="1" hangingPunct="1"/>
            <a:r>
              <a:rPr lang="en-US" sz="2000" dirty="0" smtClean="0"/>
              <a:t>Can be monitored regularly for progress</a:t>
            </a:r>
            <a:endParaRPr lang="en-US" dirty="0" smtClean="0"/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Systems Level Practices</a:t>
            </a:r>
          </a:p>
          <a:p>
            <a:pPr eaLnBrk="1" hangingPunct="1">
              <a:lnSpc>
                <a:spcPct val="20000"/>
              </a:lnSpc>
              <a:buFontTx/>
              <a:buNone/>
            </a:pPr>
            <a:endParaRPr lang="en-US" sz="2400" dirty="0" smtClean="0"/>
          </a:p>
          <a:p>
            <a:pPr lvl="1" eaLnBrk="1" hangingPunct="1"/>
            <a:r>
              <a:rPr lang="en-US" sz="2000" dirty="0" smtClean="0"/>
              <a:t>Contrast own practices with those of other districts to posit alternative program configurations for ELs</a:t>
            </a:r>
          </a:p>
          <a:p>
            <a:pPr lvl="1" eaLnBrk="1" hangingPunct="1">
              <a:lnSpc>
                <a:spcPct val="50000"/>
              </a:lnSpc>
              <a:buFontTx/>
              <a:buNone/>
            </a:pPr>
            <a:endParaRPr lang="en-US" sz="2000" dirty="0" smtClean="0"/>
          </a:p>
          <a:p>
            <a:pPr lvl="1" eaLnBrk="1" hangingPunct="1"/>
            <a:r>
              <a:rPr lang="en-US" sz="2000" dirty="0" smtClean="0"/>
              <a:t>Supports identification of systems-level barriers to EL student achievement</a:t>
            </a:r>
          </a:p>
          <a:p>
            <a:pPr lvl="1" eaLnBrk="1" hangingPunct="1">
              <a:lnSpc>
                <a:spcPct val="40000"/>
              </a:lnSpc>
            </a:pPr>
            <a:endParaRPr lang="en-US" sz="2000" dirty="0" smtClean="0"/>
          </a:p>
          <a:p>
            <a:pPr lvl="1" eaLnBrk="1" hangingPunct="1"/>
            <a:r>
              <a:rPr lang="en-US" sz="2000" dirty="0" smtClean="0"/>
              <a:t>Insures changes to EL program occur at classroom, site </a:t>
            </a:r>
            <a:r>
              <a:rPr lang="en-US" sz="2000" b="1" dirty="0" smtClean="0"/>
              <a:t>and</a:t>
            </a:r>
            <a:r>
              <a:rPr lang="en-US" sz="2000" dirty="0" smtClean="0"/>
              <a:t> district level</a:t>
            </a:r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sp>
        <p:nvSpPr>
          <p:cNvPr id="3993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685800"/>
          </a:xfrm>
          <a:noFill/>
        </p:spPr>
        <p:txBody>
          <a:bodyPr/>
          <a:lstStyle/>
          <a:p>
            <a:pPr algn="l" eaLnBrk="1" hangingPunct="1"/>
            <a:r>
              <a:rPr lang="en-US" sz="2400" smtClean="0">
                <a:solidFill>
                  <a:schemeClr val="bg2"/>
                </a:solidFill>
              </a:rPr>
              <a:t>Mutually Supported Priorities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eaLnBrk="1" hangingPunct="1"/>
            <a:r>
              <a:rPr lang="en-US" sz="2400" smtClean="0"/>
              <a:t>Classroom and PLC observation</a:t>
            </a:r>
          </a:p>
          <a:p>
            <a:pPr eaLnBrk="1" hangingPunct="1">
              <a:lnSpc>
                <a:spcPct val="10000"/>
              </a:lnSpc>
              <a:buFontTx/>
              <a:buNone/>
            </a:pPr>
            <a:endParaRPr lang="en-US" smtClean="0"/>
          </a:p>
          <a:p>
            <a:pPr lvl="1" eaLnBrk="1" hangingPunct="1"/>
            <a:r>
              <a:rPr lang="en-US" sz="2000" smtClean="0"/>
              <a:t>Corroborates identification of focus in conjunction with EL achievement data </a:t>
            </a:r>
          </a:p>
          <a:p>
            <a:pPr lvl="1" eaLnBrk="1" hangingPunct="1">
              <a:lnSpc>
                <a:spcPct val="40000"/>
              </a:lnSpc>
              <a:buFontTx/>
              <a:buNone/>
            </a:pPr>
            <a:endParaRPr lang="en-US" sz="2000" smtClean="0"/>
          </a:p>
          <a:p>
            <a:pPr lvl="1" eaLnBrk="1" hangingPunct="1"/>
            <a:r>
              <a:rPr lang="en-US" sz="2000" smtClean="0"/>
              <a:t>Builds capacity of network participants to deepen expertise in optimal instructional practices for EL</a:t>
            </a:r>
          </a:p>
          <a:p>
            <a:pPr lvl="1" eaLnBrk="1" hangingPunct="1">
              <a:lnSpc>
                <a:spcPct val="50000"/>
              </a:lnSpc>
              <a:buFontTx/>
              <a:buNone/>
            </a:pPr>
            <a:endParaRPr lang="en-US" sz="2000" smtClean="0"/>
          </a:p>
          <a:p>
            <a:pPr lvl="1" eaLnBrk="1" hangingPunct="1"/>
            <a:r>
              <a:rPr lang="en-US" sz="2000" smtClean="0"/>
              <a:t>Allows for monitoring of action plan implementation in year three</a:t>
            </a:r>
            <a:endParaRPr lang="en-US" smtClean="0"/>
          </a:p>
          <a:p>
            <a:pPr lvl="1" eaLnBrk="1" hangingPunct="1"/>
            <a:endParaRPr lang="en-US" smtClean="0"/>
          </a:p>
        </p:txBody>
      </p:sp>
      <p:sp>
        <p:nvSpPr>
          <p:cNvPr id="41987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685800"/>
          </a:xfrm>
          <a:noFill/>
        </p:spPr>
        <p:txBody>
          <a:bodyPr/>
          <a:lstStyle/>
          <a:p>
            <a:pPr algn="l" eaLnBrk="1" hangingPunct="1"/>
            <a:r>
              <a:rPr lang="en-US" sz="2400" smtClean="0">
                <a:solidFill>
                  <a:schemeClr val="bg2"/>
                </a:solidFill>
              </a:rPr>
              <a:t>Mutually Supported Priorities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Short Term Outcomes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Identification of API Target Goals (and other common indicators, where available) for EL Subpopulation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Creation of Action Plans based on multiple data points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Enhanced quality of EL student data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Long Term Outcomes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Creation of collaborative relationship that continue beyond life of project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Gains in API as a result of implementation of Action Plans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10000"/>
              </a:lnSpc>
              <a:buFontTx/>
              <a:buNone/>
            </a:pPr>
            <a:endParaRPr lang="en-US" sz="28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  <a:p>
            <a:pPr lvl="1" eaLnBrk="1" hangingPunct="1"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4403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685800"/>
          </a:xfrm>
          <a:noFill/>
        </p:spPr>
        <p:txBody>
          <a:bodyPr/>
          <a:lstStyle/>
          <a:p>
            <a:pPr algn="l" eaLnBrk="1" hangingPunct="1"/>
            <a:r>
              <a:rPr lang="en-US" sz="2400" smtClean="0">
                <a:solidFill>
                  <a:schemeClr val="bg2"/>
                </a:solidFill>
              </a:rPr>
              <a:t>Short and Long Term Outcomes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2400" smtClean="0">
                <a:solidFill>
                  <a:schemeClr val="bg2"/>
                </a:solidFill>
              </a:rPr>
              <a:t>Each phase in the two-year process informs the next</a:t>
            </a:r>
            <a:endParaRPr lang="en-US" sz="2400" smtClean="0"/>
          </a:p>
        </p:txBody>
      </p:sp>
      <p:sp>
        <p:nvSpPr>
          <p:cNvPr id="6147" name="Dodecagon 2"/>
          <p:cNvSpPr>
            <a:spLocks noChangeArrowheads="1"/>
          </p:cNvSpPr>
          <p:nvPr/>
        </p:nvSpPr>
        <p:spPr bwMode="auto">
          <a:xfrm>
            <a:off x="2286000" y="3962400"/>
            <a:ext cx="1752600" cy="1524000"/>
          </a:xfrm>
          <a:custGeom>
            <a:avLst/>
            <a:gdLst>
              <a:gd name="T0" fmla="*/ 1517784 w 1752600"/>
              <a:gd name="T1" fmla="*/ 204188 h 1524000"/>
              <a:gd name="T2" fmla="*/ 1752600 w 1752600"/>
              <a:gd name="T3" fmla="*/ 557812 h 1524000"/>
              <a:gd name="T4" fmla="*/ 1752600 w 1752600"/>
              <a:gd name="T5" fmla="*/ 966188 h 1524000"/>
              <a:gd name="T6" fmla="*/ 1517784 w 1752600"/>
              <a:gd name="T7" fmla="*/ 1319812 h 1524000"/>
              <a:gd name="T8" fmla="*/ 1111116 w 1752600"/>
              <a:gd name="T9" fmla="*/ 1524000 h 1524000"/>
              <a:gd name="T10" fmla="*/ 641484 w 1752600"/>
              <a:gd name="T11" fmla="*/ 1524000 h 1524000"/>
              <a:gd name="T12" fmla="*/ 234816 w 1752600"/>
              <a:gd name="T13" fmla="*/ 1319812 h 1524000"/>
              <a:gd name="T14" fmla="*/ 0 w 1752600"/>
              <a:gd name="T15" fmla="*/ 966188 h 1524000"/>
              <a:gd name="T16" fmla="*/ 0 w 1752600"/>
              <a:gd name="T17" fmla="*/ 557812 h 1524000"/>
              <a:gd name="T18" fmla="*/ 234816 w 1752600"/>
              <a:gd name="T19" fmla="*/ 204188 h 1524000"/>
              <a:gd name="T20" fmla="*/ 641484 w 1752600"/>
              <a:gd name="T21" fmla="*/ 0 h 1524000"/>
              <a:gd name="T22" fmla="*/ 1111116 w 1752600"/>
              <a:gd name="T23" fmla="*/ 0 h 1524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234816 w 1752600"/>
              <a:gd name="T37" fmla="*/ 204188 h 1524000"/>
              <a:gd name="T38" fmla="*/ 1517784 w 1752600"/>
              <a:gd name="T39" fmla="*/ 1319812 h 1524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52600" h="1524000">
                <a:moveTo>
                  <a:pt x="0" y="557812"/>
                </a:moveTo>
                <a:lnTo>
                  <a:pt x="234816" y="204188"/>
                </a:lnTo>
                <a:lnTo>
                  <a:pt x="641484" y="0"/>
                </a:lnTo>
                <a:lnTo>
                  <a:pt x="1111116" y="0"/>
                </a:lnTo>
                <a:lnTo>
                  <a:pt x="1517784" y="204188"/>
                </a:lnTo>
                <a:lnTo>
                  <a:pt x="1752600" y="557812"/>
                </a:lnTo>
                <a:lnTo>
                  <a:pt x="1752600" y="966188"/>
                </a:lnTo>
                <a:lnTo>
                  <a:pt x="1517784" y="1319812"/>
                </a:lnTo>
                <a:lnTo>
                  <a:pt x="1111116" y="1524000"/>
                </a:lnTo>
                <a:lnTo>
                  <a:pt x="641484" y="1524000"/>
                </a:lnTo>
                <a:lnTo>
                  <a:pt x="234816" y="1319812"/>
                </a:lnTo>
                <a:lnTo>
                  <a:pt x="0" y="966188"/>
                </a:lnTo>
                <a:close/>
              </a:path>
            </a:pathLst>
          </a:custGeom>
          <a:solidFill>
            <a:srgbClr val="ADEBEB">
              <a:alpha val="59999"/>
            </a:srgbClr>
          </a:solidFill>
          <a:ln w="952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anchor="ctr" anchorCtr="1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600" b="0">
                <a:solidFill>
                  <a:schemeClr val="tx1"/>
                </a:solidFill>
              </a:rPr>
              <a:t>Participant Webinars</a:t>
            </a:r>
          </a:p>
        </p:txBody>
      </p:sp>
      <p:sp>
        <p:nvSpPr>
          <p:cNvPr id="6148" name="Dodecagon 4"/>
          <p:cNvSpPr>
            <a:spLocks noChangeArrowheads="1"/>
          </p:cNvSpPr>
          <p:nvPr/>
        </p:nvSpPr>
        <p:spPr bwMode="auto">
          <a:xfrm>
            <a:off x="3657600" y="1905000"/>
            <a:ext cx="1752600" cy="1524000"/>
          </a:xfrm>
          <a:custGeom>
            <a:avLst/>
            <a:gdLst>
              <a:gd name="T0" fmla="*/ 1517784 w 1752600"/>
              <a:gd name="T1" fmla="*/ 204188 h 1524000"/>
              <a:gd name="T2" fmla="*/ 1752600 w 1752600"/>
              <a:gd name="T3" fmla="*/ 557812 h 1524000"/>
              <a:gd name="T4" fmla="*/ 1752600 w 1752600"/>
              <a:gd name="T5" fmla="*/ 966188 h 1524000"/>
              <a:gd name="T6" fmla="*/ 1517784 w 1752600"/>
              <a:gd name="T7" fmla="*/ 1319812 h 1524000"/>
              <a:gd name="T8" fmla="*/ 1111116 w 1752600"/>
              <a:gd name="T9" fmla="*/ 1524000 h 1524000"/>
              <a:gd name="T10" fmla="*/ 641484 w 1752600"/>
              <a:gd name="T11" fmla="*/ 1524000 h 1524000"/>
              <a:gd name="T12" fmla="*/ 234816 w 1752600"/>
              <a:gd name="T13" fmla="*/ 1319812 h 1524000"/>
              <a:gd name="T14" fmla="*/ 0 w 1752600"/>
              <a:gd name="T15" fmla="*/ 966188 h 1524000"/>
              <a:gd name="T16" fmla="*/ 0 w 1752600"/>
              <a:gd name="T17" fmla="*/ 557812 h 1524000"/>
              <a:gd name="T18" fmla="*/ 234816 w 1752600"/>
              <a:gd name="T19" fmla="*/ 204188 h 1524000"/>
              <a:gd name="T20" fmla="*/ 641484 w 1752600"/>
              <a:gd name="T21" fmla="*/ 0 h 1524000"/>
              <a:gd name="T22" fmla="*/ 1111116 w 1752600"/>
              <a:gd name="T23" fmla="*/ 0 h 1524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234816 w 1752600"/>
              <a:gd name="T37" fmla="*/ 204188 h 1524000"/>
              <a:gd name="T38" fmla="*/ 1517784 w 1752600"/>
              <a:gd name="T39" fmla="*/ 1319812 h 1524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52600" h="1524000">
                <a:moveTo>
                  <a:pt x="0" y="557812"/>
                </a:moveTo>
                <a:lnTo>
                  <a:pt x="234816" y="204188"/>
                </a:lnTo>
                <a:lnTo>
                  <a:pt x="641484" y="0"/>
                </a:lnTo>
                <a:lnTo>
                  <a:pt x="1111116" y="0"/>
                </a:lnTo>
                <a:lnTo>
                  <a:pt x="1517784" y="204188"/>
                </a:lnTo>
                <a:lnTo>
                  <a:pt x="1752600" y="557812"/>
                </a:lnTo>
                <a:lnTo>
                  <a:pt x="1752600" y="966188"/>
                </a:lnTo>
                <a:lnTo>
                  <a:pt x="1517784" y="1319812"/>
                </a:lnTo>
                <a:lnTo>
                  <a:pt x="1111116" y="1524000"/>
                </a:lnTo>
                <a:lnTo>
                  <a:pt x="641484" y="1524000"/>
                </a:lnTo>
                <a:lnTo>
                  <a:pt x="234816" y="1319812"/>
                </a:lnTo>
                <a:lnTo>
                  <a:pt x="0" y="966188"/>
                </a:lnTo>
                <a:close/>
              </a:path>
            </a:pathLst>
          </a:custGeom>
          <a:solidFill>
            <a:srgbClr val="ADEBEB">
              <a:alpha val="59999"/>
            </a:srgbClr>
          </a:solidFill>
          <a:ln w="952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lIns="182880" anchor="ctr" anchorCtr="1"/>
          <a:lstStyle/>
          <a:p>
            <a:pPr algn="ctr">
              <a:spcBef>
                <a:spcPct val="0"/>
              </a:spcBef>
            </a:pPr>
            <a:r>
              <a:rPr lang="en-US" sz="1600" b="0">
                <a:solidFill>
                  <a:schemeClr val="tx1"/>
                </a:solidFill>
              </a:rPr>
              <a:t>In person meetings at Stanford</a:t>
            </a:r>
          </a:p>
        </p:txBody>
      </p:sp>
      <p:sp>
        <p:nvSpPr>
          <p:cNvPr id="6149" name="Dodecagon 5"/>
          <p:cNvSpPr>
            <a:spLocks noChangeArrowheads="1"/>
          </p:cNvSpPr>
          <p:nvPr/>
        </p:nvSpPr>
        <p:spPr bwMode="auto">
          <a:xfrm>
            <a:off x="5029200" y="3962400"/>
            <a:ext cx="1752600" cy="1524000"/>
          </a:xfrm>
          <a:custGeom>
            <a:avLst/>
            <a:gdLst>
              <a:gd name="T0" fmla="*/ 1517784 w 1752600"/>
              <a:gd name="T1" fmla="*/ 204188 h 1524000"/>
              <a:gd name="T2" fmla="*/ 1752600 w 1752600"/>
              <a:gd name="T3" fmla="*/ 557812 h 1524000"/>
              <a:gd name="T4" fmla="*/ 1752600 w 1752600"/>
              <a:gd name="T5" fmla="*/ 966188 h 1524000"/>
              <a:gd name="T6" fmla="*/ 1517784 w 1752600"/>
              <a:gd name="T7" fmla="*/ 1319812 h 1524000"/>
              <a:gd name="T8" fmla="*/ 1111116 w 1752600"/>
              <a:gd name="T9" fmla="*/ 1524000 h 1524000"/>
              <a:gd name="T10" fmla="*/ 641484 w 1752600"/>
              <a:gd name="T11" fmla="*/ 1524000 h 1524000"/>
              <a:gd name="T12" fmla="*/ 234816 w 1752600"/>
              <a:gd name="T13" fmla="*/ 1319812 h 1524000"/>
              <a:gd name="T14" fmla="*/ 0 w 1752600"/>
              <a:gd name="T15" fmla="*/ 966188 h 1524000"/>
              <a:gd name="T16" fmla="*/ 0 w 1752600"/>
              <a:gd name="T17" fmla="*/ 557812 h 1524000"/>
              <a:gd name="T18" fmla="*/ 234816 w 1752600"/>
              <a:gd name="T19" fmla="*/ 204188 h 1524000"/>
              <a:gd name="T20" fmla="*/ 641484 w 1752600"/>
              <a:gd name="T21" fmla="*/ 0 h 1524000"/>
              <a:gd name="T22" fmla="*/ 1111116 w 1752600"/>
              <a:gd name="T23" fmla="*/ 0 h 1524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234816 w 1752600"/>
              <a:gd name="T37" fmla="*/ 204188 h 1524000"/>
              <a:gd name="T38" fmla="*/ 1517784 w 1752600"/>
              <a:gd name="T39" fmla="*/ 1319812 h 1524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52600" h="1524000">
                <a:moveTo>
                  <a:pt x="0" y="557812"/>
                </a:moveTo>
                <a:lnTo>
                  <a:pt x="234816" y="204188"/>
                </a:lnTo>
                <a:lnTo>
                  <a:pt x="641484" y="0"/>
                </a:lnTo>
                <a:lnTo>
                  <a:pt x="1111116" y="0"/>
                </a:lnTo>
                <a:lnTo>
                  <a:pt x="1517784" y="204188"/>
                </a:lnTo>
                <a:lnTo>
                  <a:pt x="1752600" y="557812"/>
                </a:lnTo>
                <a:lnTo>
                  <a:pt x="1752600" y="966188"/>
                </a:lnTo>
                <a:lnTo>
                  <a:pt x="1517784" y="1319812"/>
                </a:lnTo>
                <a:lnTo>
                  <a:pt x="1111116" y="1524000"/>
                </a:lnTo>
                <a:lnTo>
                  <a:pt x="641484" y="1524000"/>
                </a:lnTo>
                <a:lnTo>
                  <a:pt x="234816" y="1319812"/>
                </a:lnTo>
                <a:lnTo>
                  <a:pt x="0" y="966188"/>
                </a:lnTo>
                <a:close/>
              </a:path>
            </a:pathLst>
          </a:custGeom>
          <a:solidFill>
            <a:srgbClr val="ADEBEB">
              <a:alpha val="59999"/>
            </a:srgbClr>
          </a:solidFill>
          <a:ln w="952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anchor="ctr" anchorCtr="1"/>
          <a:lstStyle/>
          <a:p>
            <a:pPr algn="ctr">
              <a:spcBef>
                <a:spcPct val="0"/>
              </a:spcBef>
            </a:pPr>
            <a:r>
              <a:rPr lang="en-US" sz="1600" b="0">
                <a:solidFill>
                  <a:schemeClr val="tx1"/>
                </a:solidFill>
              </a:rPr>
              <a:t>Inter-district Visits</a:t>
            </a:r>
          </a:p>
        </p:txBody>
      </p:sp>
      <p:sp>
        <p:nvSpPr>
          <p:cNvPr id="6150" name="Bent Arrow 18"/>
          <p:cNvSpPr>
            <a:spLocks noChangeArrowheads="1"/>
          </p:cNvSpPr>
          <p:nvPr/>
        </p:nvSpPr>
        <p:spPr bwMode="auto">
          <a:xfrm rot="7080000">
            <a:off x="5491956" y="2636045"/>
            <a:ext cx="1089025" cy="1281112"/>
          </a:xfrm>
          <a:custGeom>
            <a:avLst/>
            <a:gdLst>
              <a:gd name="T0" fmla="*/ 817533 w 1088516"/>
              <a:gd name="T1" fmla="*/ 0 h 1281917"/>
              <a:gd name="T2" fmla="*/ 817533 w 1088516"/>
              <a:gd name="T3" fmla="*/ 543233 h 1281917"/>
              <a:gd name="T4" fmla="*/ 136257 w 1088516"/>
              <a:gd name="T5" fmla="*/ 1279504 h 1281917"/>
              <a:gd name="T6" fmla="*/ 1090043 w 1088516"/>
              <a:gd name="T7" fmla="*/ 271616 h 1281917"/>
              <a:gd name="T8" fmla="*/ 0 60000 65536"/>
              <a:gd name="T9" fmla="*/ 0 60000 65536"/>
              <a:gd name="T10" fmla="*/ 0 60000 65536"/>
              <a:gd name="T11" fmla="*/ 0 60000 65536"/>
              <a:gd name="T12" fmla="*/ 0 w 1088516"/>
              <a:gd name="T13" fmla="*/ 0 h 1281917"/>
              <a:gd name="T14" fmla="*/ 1088516 w 1088516"/>
              <a:gd name="T15" fmla="*/ 1281917 h 1281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8516" h="1281917">
                <a:moveTo>
                  <a:pt x="0" y="1281917"/>
                </a:moveTo>
                <a:lnTo>
                  <a:pt x="0" y="612290"/>
                </a:lnTo>
                <a:cubicBezTo>
                  <a:pt x="0" y="349277"/>
                  <a:pt x="213213" y="136064"/>
                  <a:pt x="476225" y="136064"/>
                </a:cubicBezTo>
                <a:lnTo>
                  <a:pt x="816387" y="136065"/>
                </a:lnTo>
                <a:lnTo>
                  <a:pt x="816387" y="0"/>
                </a:lnTo>
                <a:lnTo>
                  <a:pt x="1088516" y="272129"/>
                </a:lnTo>
                <a:lnTo>
                  <a:pt x="816387" y="544258"/>
                </a:lnTo>
                <a:lnTo>
                  <a:pt x="816387" y="408194"/>
                </a:lnTo>
                <a:lnTo>
                  <a:pt x="476226" y="408194"/>
                </a:lnTo>
                <a:lnTo>
                  <a:pt x="476225" y="408194"/>
                </a:lnTo>
                <a:cubicBezTo>
                  <a:pt x="363506" y="408194"/>
                  <a:pt x="272129" y="499571"/>
                  <a:pt x="272129" y="612290"/>
                </a:cubicBezTo>
                <a:lnTo>
                  <a:pt x="272129" y="1281917"/>
                </a:lnTo>
                <a:close/>
              </a:path>
            </a:pathLst>
          </a:custGeom>
          <a:solidFill>
            <a:srgbClr val="E3A326"/>
          </a:solidFill>
          <a:ln w="9525" cap="rnd">
            <a:noFill/>
            <a:prstDash val="sysDot"/>
            <a:round/>
            <a:headEnd/>
            <a:tailEnd/>
          </a:ln>
        </p:spPr>
        <p:txBody>
          <a:bodyPr rot="10800000" vert="eaVert"/>
          <a:lstStyle/>
          <a:p>
            <a:endParaRPr lang="en-US"/>
          </a:p>
        </p:txBody>
      </p:sp>
      <p:sp>
        <p:nvSpPr>
          <p:cNvPr id="6151" name="Bent Arrow 20"/>
          <p:cNvSpPr>
            <a:spLocks noChangeArrowheads="1"/>
          </p:cNvSpPr>
          <p:nvPr/>
        </p:nvSpPr>
        <p:spPr bwMode="auto">
          <a:xfrm rot="-7800000">
            <a:off x="3953669" y="4836319"/>
            <a:ext cx="1089025" cy="1281113"/>
          </a:xfrm>
          <a:custGeom>
            <a:avLst/>
            <a:gdLst>
              <a:gd name="T0" fmla="*/ 817533 w 1088516"/>
              <a:gd name="T1" fmla="*/ 0 h 1281917"/>
              <a:gd name="T2" fmla="*/ 817533 w 1088516"/>
              <a:gd name="T3" fmla="*/ 543235 h 1281917"/>
              <a:gd name="T4" fmla="*/ 136257 w 1088516"/>
              <a:gd name="T5" fmla="*/ 1279507 h 1281917"/>
              <a:gd name="T6" fmla="*/ 1090043 w 1088516"/>
              <a:gd name="T7" fmla="*/ 271617 h 1281917"/>
              <a:gd name="T8" fmla="*/ 0 60000 65536"/>
              <a:gd name="T9" fmla="*/ 0 60000 65536"/>
              <a:gd name="T10" fmla="*/ 0 60000 65536"/>
              <a:gd name="T11" fmla="*/ 0 60000 65536"/>
              <a:gd name="T12" fmla="*/ 0 w 1088516"/>
              <a:gd name="T13" fmla="*/ 0 h 1281917"/>
              <a:gd name="T14" fmla="*/ 1088516 w 1088516"/>
              <a:gd name="T15" fmla="*/ 1281917 h 1281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8516" h="1281917">
                <a:moveTo>
                  <a:pt x="0" y="1281917"/>
                </a:moveTo>
                <a:lnTo>
                  <a:pt x="0" y="612290"/>
                </a:lnTo>
                <a:cubicBezTo>
                  <a:pt x="0" y="349277"/>
                  <a:pt x="213213" y="136064"/>
                  <a:pt x="476225" y="136064"/>
                </a:cubicBezTo>
                <a:lnTo>
                  <a:pt x="816387" y="136065"/>
                </a:lnTo>
                <a:lnTo>
                  <a:pt x="816387" y="0"/>
                </a:lnTo>
                <a:lnTo>
                  <a:pt x="1088516" y="272129"/>
                </a:lnTo>
                <a:lnTo>
                  <a:pt x="816387" y="544258"/>
                </a:lnTo>
                <a:lnTo>
                  <a:pt x="816387" y="408194"/>
                </a:lnTo>
                <a:lnTo>
                  <a:pt x="476226" y="408194"/>
                </a:lnTo>
                <a:lnTo>
                  <a:pt x="476225" y="408194"/>
                </a:lnTo>
                <a:cubicBezTo>
                  <a:pt x="363506" y="408194"/>
                  <a:pt x="272129" y="499571"/>
                  <a:pt x="272129" y="612290"/>
                </a:cubicBezTo>
                <a:lnTo>
                  <a:pt x="272129" y="1281917"/>
                </a:lnTo>
                <a:close/>
              </a:path>
            </a:pathLst>
          </a:custGeom>
          <a:solidFill>
            <a:srgbClr val="E3A326"/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en-US"/>
          </a:p>
        </p:txBody>
      </p:sp>
      <p:sp>
        <p:nvSpPr>
          <p:cNvPr id="6152" name="Bent Arrow 21"/>
          <p:cNvSpPr>
            <a:spLocks noChangeArrowheads="1"/>
          </p:cNvSpPr>
          <p:nvPr/>
        </p:nvSpPr>
        <p:spPr bwMode="auto">
          <a:xfrm rot="-1020000">
            <a:off x="2514600" y="2514600"/>
            <a:ext cx="1089025" cy="1281113"/>
          </a:xfrm>
          <a:custGeom>
            <a:avLst/>
            <a:gdLst>
              <a:gd name="T0" fmla="*/ 817533 w 1088516"/>
              <a:gd name="T1" fmla="*/ 0 h 1281917"/>
              <a:gd name="T2" fmla="*/ 817533 w 1088516"/>
              <a:gd name="T3" fmla="*/ 543235 h 1281917"/>
              <a:gd name="T4" fmla="*/ 136257 w 1088516"/>
              <a:gd name="T5" fmla="*/ 1279507 h 1281917"/>
              <a:gd name="T6" fmla="*/ 1090043 w 1088516"/>
              <a:gd name="T7" fmla="*/ 271617 h 1281917"/>
              <a:gd name="T8" fmla="*/ 0 60000 65536"/>
              <a:gd name="T9" fmla="*/ 0 60000 65536"/>
              <a:gd name="T10" fmla="*/ 0 60000 65536"/>
              <a:gd name="T11" fmla="*/ 0 60000 65536"/>
              <a:gd name="T12" fmla="*/ 0 w 1088516"/>
              <a:gd name="T13" fmla="*/ 0 h 1281917"/>
              <a:gd name="T14" fmla="*/ 1088516 w 1088516"/>
              <a:gd name="T15" fmla="*/ 1281917 h 1281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8516" h="1281917">
                <a:moveTo>
                  <a:pt x="0" y="1281917"/>
                </a:moveTo>
                <a:lnTo>
                  <a:pt x="0" y="612290"/>
                </a:lnTo>
                <a:cubicBezTo>
                  <a:pt x="0" y="349277"/>
                  <a:pt x="213213" y="136064"/>
                  <a:pt x="476225" y="136064"/>
                </a:cubicBezTo>
                <a:lnTo>
                  <a:pt x="816387" y="136065"/>
                </a:lnTo>
                <a:lnTo>
                  <a:pt x="816387" y="0"/>
                </a:lnTo>
                <a:lnTo>
                  <a:pt x="1088516" y="272129"/>
                </a:lnTo>
                <a:lnTo>
                  <a:pt x="816387" y="544258"/>
                </a:lnTo>
                <a:lnTo>
                  <a:pt x="816387" y="408194"/>
                </a:lnTo>
                <a:lnTo>
                  <a:pt x="476226" y="408194"/>
                </a:lnTo>
                <a:lnTo>
                  <a:pt x="476225" y="408194"/>
                </a:lnTo>
                <a:cubicBezTo>
                  <a:pt x="363506" y="408194"/>
                  <a:pt x="272129" y="499571"/>
                  <a:pt x="272129" y="612290"/>
                </a:cubicBezTo>
                <a:lnTo>
                  <a:pt x="272129" y="1281917"/>
                </a:lnTo>
                <a:close/>
              </a:path>
            </a:pathLst>
          </a:custGeom>
          <a:solidFill>
            <a:srgbClr val="E3A32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2"/>
          <p:cNvSpPr>
            <a:spLocks noChangeArrowheads="1"/>
          </p:cNvSpPr>
          <p:nvPr/>
        </p:nvSpPr>
        <p:spPr bwMode="auto">
          <a:xfrm>
            <a:off x="304800" y="5105400"/>
            <a:ext cx="8839200" cy="1295400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spcBef>
                <a:spcPct val="0"/>
              </a:spcBef>
              <a:tabLst>
                <a:tab pos="3492500" algn="l"/>
              </a:tabLst>
            </a:pPr>
            <a:r>
              <a:rPr lang="en-US" sz="2400" b="0">
                <a:solidFill>
                  <a:schemeClr val="accent1"/>
                </a:solidFill>
              </a:rPr>
              <a:t>	Year Two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533400"/>
          </a:xfrm>
        </p:spPr>
        <p:txBody>
          <a:bodyPr/>
          <a:lstStyle/>
          <a:p>
            <a:pPr algn="l" eaLnBrk="1" hangingPunct="1"/>
            <a:r>
              <a:rPr lang="en-US" sz="2400" smtClean="0">
                <a:solidFill>
                  <a:schemeClr val="tx1"/>
                </a:solidFill>
              </a:rPr>
              <a:t>Year Two</a:t>
            </a:r>
            <a:r>
              <a:rPr lang="en-US" sz="2400" smtClean="0">
                <a:solidFill>
                  <a:schemeClr val="bg2"/>
                </a:solidFill>
              </a:rPr>
              <a:t> </a:t>
            </a:r>
            <a:r>
              <a:rPr lang="en-US" sz="2400" smtClean="0">
                <a:solidFill>
                  <a:schemeClr val="tx1"/>
                </a:solidFill>
              </a:rPr>
              <a:t>Network Activities</a:t>
            </a:r>
            <a:endParaRPr lang="en-US" smtClean="0"/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609600" y="1219200"/>
            <a:ext cx="1874838" cy="46259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Stanford Meeting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Analyze cohort assessment data across districts. Establish growth targets. Identify EL Target Students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Review and compare strategic, non-compliant elements of the EL Master Plan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Problematize systems-level dilemmas in groups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Present framework and timeline and develop focus for Inter-district visits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Ground observation protocol with videos 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Discuss/develop process for classroom filming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3657600" y="1219200"/>
            <a:ext cx="1874838" cy="46228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Inter-district Visits (#1)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Host districts revisit observation focus based on data analyses and/or systems-level dilemmas</a:t>
            </a: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Observers take descriptive notes while visiting classes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Observation debrief 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Reach consensus on findings from visit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Host and participants agree upon next steps in work </a:t>
            </a:r>
          </a:p>
        </p:txBody>
      </p:sp>
      <p:sp>
        <p:nvSpPr>
          <p:cNvPr id="7174" name="Text Box 9"/>
          <p:cNvSpPr txBox="1">
            <a:spLocks noChangeArrowheads="1"/>
          </p:cNvSpPr>
          <p:nvPr/>
        </p:nvSpPr>
        <p:spPr bwMode="auto">
          <a:xfrm>
            <a:off x="6781800" y="1219200"/>
            <a:ext cx="1874838" cy="4572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100">
                <a:solidFill>
                  <a:schemeClr val="tx1"/>
                </a:solidFill>
              </a:rPr>
              <a:t>Webinar</a:t>
            </a:r>
            <a:endParaRPr lang="en-US" sz="1100" b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Hosts from visits present findings, action steps, and additional support(s) requested from network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Visit participants present learnings, action steps 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Discussion of similarities/differences among other site visits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Feedback provided by experts in field of EL education. Appropriate resources recommended (e.g., research-based readings, webinars) where appropriate 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</p:txBody>
      </p:sp>
      <p:sp>
        <p:nvSpPr>
          <p:cNvPr id="7175" name="Rectangle 10"/>
          <p:cNvSpPr>
            <a:spLocks noChangeArrowheads="1"/>
          </p:cNvSpPr>
          <p:nvPr/>
        </p:nvSpPr>
        <p:spPr bwMode="auto">
          <a:xfrm>
            <a:off x="609600" y="1676400"/>
            <a:ext cx="1873250" cy="990600"/>
          </a:xfrm>
          <a:prstGeom prst="rect">
            <a:avLst/>
          </a:prstGeom>
          <a:solidFill>
            <a:srgbClr val="CCFFCC">
              <a:alpha val="4509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Rectangle 11"/>
          <p:cNvSpPr>
            <a:spLocks noChangeArrowheads="1"/>
          </p:cNvSpPr>
          <p:nvPr/>
        </p:nvSpPr>
        <p:spPr bwMode="auto">
          <a:xfrm>
            <a:off x="612775" y="2667000"/>
            <a:ext cx="1873250" cy="1295400"/>
          </a:xfrm>
          <a:prstGeom prst="rect">
            <a:avLst/>
          </a:prstGeom>
          <a:solidFill>
            <a:srgbClr val="FFCC99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Rectangle 12"/>
          <p:cNvSpPr>
            <a:spLocks noChangeArrowheads="1"/>
          </p:cNvSpPr>
          <p:nvPr/>
        </p:nvSpPr>
        <p:spPr bwMode="auto">
          <a:xfrm>
            <a:off x="609600" y="3962400"/>
            <a:ext cx="1873250" cy="18288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13"/>
          <p:cNvSpPr>
            <a:spLocks noChangeArrowheads="1"/>
          </p:cNvSpPr>
          <p:nvPr/>
        </p:nvSpPr>
        <p:spPr bwMode="auto">
          <a:xfrm>
            <a:off x="3657600" y="1676400"/>
            <a:ext cx="1905000" cy="838200"/>
          </a:xfrm>
          <a:prstGeom prst="rect">
            <a:avLst/>
          </a:prstGeom>
          <a:solidFill>
            <a:srgbClr val="CCFFCC">
              <a:alpha val="4509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Rectangle 15"/>
          <p:cNvSpPr>
            <a:spLocks noChangeArrowheads="1"/>
          </p:cNvSpPr>
          <p:nvPr/>
        </p:nvSpPr>
        <p:spPr bwMode="auto">
          <a:xfrm>
            <a:off x="3657600" y="2514600"/>
            <a:ext cx="1905000" cy="24384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Rectangle 16"/>
          <p:cNvSpPr>
            <a:spLocks noChangeArrowheads="1"/>
          </p:cNvSpPr>
          <p:nvPr/>
        </p:nvSpPr>
        <p:spPr bwMode="auto">
          <a:xfrm>
            <a:off x="6781800" y="1752600"/>
            <a:ext cx="1905000" cy="34290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Rectangle 25"/>
          <p:cNvSpPr>
            <a:spLocks noChangeArrowheads="1"/>
          </p:cNvSpPr>
          <p:nvPr/>
        </p:nvSpPr>
        <p:spPr bwMode="auto">
          <a:xfrm>
            <a:off x="609600" y="985838"/>
            <a:ext cx="11207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Winter ‘12</a:t>
            </a:r>
          </a:p>
        </p:txBody>
      </p:sp>
      <p:sp>
        <p:nvSpPr>
          <p:cNvPr id="7182" name="Rectangle 26"/>
          <p:cNvSpPr>
            <a:spLocks noChangeArrowheads="1"/>
          </p:cNvSpPr>
          <p:nvPr/>
        </p:nvSpPr>
        <p:spPr bwMode="auto">
          <a:xfrm>
            <a:off x="3702050" y="990600"/>
            <a:ext cx="920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Spring ‘12</a:t>
            </a:r>
          </a:p>
        </p:txBody>
      </p:sp>
      <p:sp>
        <p:nvSpPr>
          <p:cNvPr id="7183" name="Rectangle 27"/>
          <p:cNvSpPr>
            <a:spLocks noChangeArrowheads="1"/>
          </p:cNvSpPr>
          <p:nvPr/>
        </p:nvSpPr>
        <p:spPr bwMode="auto">
          <a:xfrm>
            <a:off x="6775450" y="990600"/>
            <a:ext cx="92075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accent2"/>
                </a:solidFill>
              </a:rPr>
              <a:t>Spring ’12</a:t>
            </a:r>
          </a:p>
        </p:txBody>
      </p:sp>
      <p:sp>
        <p:nvSpPr>
          <p:cNvPr id="7184" name="Rectangle 32"/>
          <p:cNvSpPr>
            <a:spLocks noChangeArrowheads="1"/>
          </p:cNvSpPr>
          <p:nvPr/>
        </p:nvSpPr>
        <p:spPr bwMode="auto">
          <a:xfrm>
            <a:off x="6858000" y="0"/>
            <a:ext cx="2057400" cy="228600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7185" name="Rectangle 33"/>
          <p:cNvSpPr>
            <a:spLocks noChangeArrowheads="1"/>
          </p:cNvSpPr>
          <p:nvPr/>
        </p:nvSpPr>
        <p:spPr bwMode="auto">
          <a:xfrm>
            <a:off x="6858000" y="304800"/>
            <a:ext cx="2057400" cy="228600"/>
          </a:xfrm>
          <a:prstGeom prst="rect">
            <a:avLst/>
          </a:prstGeom>
          <a:solidFill>
            <a:srgbClr val="FFCC99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Systems-Level Practices</a:t>
            </a:r>
          </a:p>
        </p:txBody>
      </p:sp>
      <p:sp>
        <p:nvSpPr>
          <p:cNvPr id="7186" name="Rectangle 34"/>
          <p:cNvSpPr>
            <a:spLocks noChangeArrowheads="1"/>
          </p:cNvSpPr>
          <p:nvPr/>
        </p:nvSpPr>
        <p:spPr bwMode="auto">
          <a:xfrm>
            <a:off x="6858000" y="609600"/>
            <a:ext cx="2057400" cy="2540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Classroom/PLC Observation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6"/>
          <p:cNvSpPr>
            <a:spLocks noChangeArrowheads="1"/>
          </p:cNvSpPr>
          <p:nvPr/>
        </p:nvSpPr>
        <p:spPr bwMode="auto">
          <a:xfrm>
            <a:off x="0" y="5105400"/>
            <a:ext cx="8991600" cy="1295400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</a:pPr>
            <a:endParaRPr lang="en-US" sz="2400" b="0">
              <a:solidFill>
                <a:schemeClr val="accent1"/>
              </a:solidFill>
            </a:endParaRPr>
          </a:p>
          <a:p>
            <a:pPr algn="ctr">
              <a:spcBef>
                <a:spcPct val="0"/>
              </a:spcBef>
            </a:pPr>
            <a:endParaRPr lang="en-US" sz="2400" b="0">
              <a:solidFill>
                <a:schemeClr val="accent1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2400" b="0">
                <a:solidFill>
                  <a:schemeClr val="accent1"/>
                </a:solidFill>
              </a:rPr>
              <a:t> Year Two</a:t>
            </a:r>
          </a:p>
          <a:p>
            <a:pPr algn="ctr">
              <a:spcBef>
                <a:spcPct val="0"/>
              </a:spcBef>
            </a:pPr>
            <a:endParaRPr lang="en-US" sz="2400" b="0">
              <a:solidFill>
                <a:schemeClr val="accent1"/>
              </a:solidFill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/>
          <a:lstStyle/>
          <a:p>
            <a:pPr algn="l" eaLnBrk="1" hangingPunct="1"/>
            <a:r>
              <a:rPr lang="en-US" sz="2400" smtClean="0">
                <a:solidFill>
                  <a:schemeClr val="tx1"/>
                </a:solidFill>
              </a:rPr>
              <a:t>Year Two Network Activities (cont.)</a:t>
            </a:r>
            <a:endParaRPr lang="en-US" sz="2400" smtClean="0">
              <a:solidFill>
                <a:schemeClr val="bg2"/>
              </a:solidFill>
            </a:endParaRPr>
          </a:p>
        </p:txBody>
      </p:sp>
      <p:sp>
        <p:nvSpPr>
          <p:cNvPr id="8196" name="Text Box 8"/>
          <p:cNvSpPr txBox="1">
            <a:spLocks noChangeArrowheads="1"/>
          </p:cNvSpPr>
          <p:nvPr/>
        </p:nvSpPr>
        <p:spPr bwMode="auto">
          <a:xfrm>
            <a:off x="622300" y="1220788"/>
            <a:ext cx="1874838" cy="46275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Stanford Meeting</a:t>
            </a:r>
            <a:endParaRPr lang="en-US" sz="110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Discuss Target ELL students’ progress—data (benchmarks), program, student work. Discuss process for shadowing students during fall semester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Districts present video clip from their sites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Create calendar for fall site visits. Brainstorm potential foci for years’ visits. 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Common Core Update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Reflect on learnings from last 9 months, including inter-district visits, webinars, and in person meetings.</a:t>
            </a:r>
          </a:p>
        </p:txBody>
      </p:sp>
      <p:sp>
        <p:nvSpPr>
          <p:cNvPr id="8197" name="Text Box 9"/>
          <p:cNvSpPr txBox="1">
            <a:spLocks noChangeArrowheads="1"/>
          </p:cNvSpPr>
          <p:nvPr/>
        </p:nvSpPr>
        <p:spPr bwMode="auto">
          <a:xfrm>
            <a:off x="3657600" y="1219200"/>
            <a:ext cx="1873250" cy="46275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Inter-district Visits (#2)</a:t>
            </a:r>
            <a:r>
              <a:rPr lang="en-US" sz="1100" b="0">
                <a:solidFill>
                  <a:srgbClr val="FF000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Focus for visit determined at summer meeting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Visits include ELD, sheltered and/or mainstream classes with target ELs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</p:txBody>
      </p:sp>
      <p:sp>
        <p:nvSpPr>
          <p:cNvPr id="8198" name="Text Box 10"/>
          <p:cNvSpPr txBox="1">
            <a:spLocks noChangeArrowheads="1"/>
          </p:cNvSpPr>
          <p:nvPr/>
        </p:nvSpPr>
        <p:spPr bwMode="auto">
          <a:xfrm>
            <a:off x="6705600" y="1219200"/>
            <a:ext cx="1873250" cy="4625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Webinar</a:t>
            </a:r>
            <a:endParaRPr lang="en-US" b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Hosts from visits present findings, action steps, and additional support(s) requested from network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Visit participants present learnings, action steps 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Discussion of similarities/differences among other site visits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Additional options on slide # 8-9</a:t>
            </a:r>
          </a:p>
        </p:txBody>
      </p:sp>
      <p:sp>
        <p:nvSpPr>
          <p:cNvPr id="8199" name="Rectangle 11"/>
          <p:cNvSpPr>
            <a:spLocks noChangeArrowheads="1"/>
          </p:cNvSpPr>
          <p:nvPr/>
        </p:nvSpPr>
        <p:spPr bwMode="auto">
          <a:xfrm>
            <a:off x="609600" y="1600200"/>
            <a:ext cx="1905000" cy="1295400"/>
          </a:xfrm>
          <a:prstGeom prst="rect">
            <a:avLst/>
          </a:prstGeom>
          <a:solidFill>
            <a:srgbClr val="CCFFCC">
              <a:alpha val="4509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Rectangle 12"/>
          <p:cNvSpPr>
            <a:spLocks noChangeArrowheads="1"/>
          </p:cNvSpPr>
          <p:nvPr/>
        </p:nvSpPr>
        <p:spPr bwMode="auto">
          <a:xfrm>
            <a:off x="609600" y="2895600"/>
            <a:ext cx="1905000" cy="12954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Rectangle 13"/>
          <p:cNvSpPr>
            <a:spLocks noChangeArrowheads="1"/>
          </p:cNvSpPr>
          <p:nvPr/>
        </p:nvSpPr>
        <p:spPr bwMode="auto">
          <a:xfrm>
            <a:off x="3657600" y="1752600"/>
            <a:ext cx="1905000" cy="19812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Rectangle 14"/>
          <p:cNvSpPr>
            <a:spLocks noChangeArrowheads="1"/>
          </p:cNvSpPr>
          <p:nvPr/>
        </p:nvSpPr>
        <p:spPr bwMode="auto">
          <a:xfrm>
            <a:off x="6705600" y="1752600"/>
            <a:ext cx="1905000" cy="28194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Rectangle 18"/>
          <p:cNvSpPr>
            <a:spLocks noChangeArrowheads="1"/>
          </p:cNvSpPr>
          <p:nvPr/>
        </p:nvSpPr>
        <p:spPr bwMode="auto">
          <a:xfrm>
            <a:off x="609600" y="958850"/>
            <a:ext cx="11207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Summer ‘12</a:t>
            </a:r>
          </a:p>
        </p:txBody>
      </p:sp>
      <p:sp>
        <p:nvSpPr>
          <p:cNvPr id="8204" name="Rectangle 19"/>
          <p:cNvSpPr>
            <a:spLocks noChangeArrowheads="1"/>
          </p:cNvSpPr>
          <p:nvPr/>
        </p:nvSpPr>
        <p:spPr bwMode="auto">
          <a:xfrm>
            <a:off x="3702050" y="958850"/>
            <a:ext cx="701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Fall ‘12</a:t>
            </a:r>
          </a:p>
        </p:txBody>
      </p:sp>
      <p:sp>
        <p:nvSpPr>
          <p:cNvPr id="8205" name="Rectangle 20"/>
          <p:cNvSpPr>
            <a:spLocks noChangeArrowheads="1"/>
          </p:cNvSpPr>
          <p:nvPr/>
        </p:nvSpPr>
        <p:spPr bwMode="auto">
          <a:xfrm>
            <a:off x="6775450" y="958850"/>
            <a:ext cx="701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accent2"/>
                </a:solidFill>
              </a:rPr>
              <a:t>Fall ’12</a:t>
            </a:r>
          </a:p>
        </p:txBody>
      </p:sp>
      <p:sp>
        <p:nvSpPr>
          <p:cNvPr id="8206" name="Rectangle 27"/>
          <p:cNvSpPr>
            <a:spLocks noChangeArrowheads="1"/>
          </p:cNvSpPr>
          <p:nvPr/>
        </p:nvSpPr>
        <p:spPr bwMode="auto">
          <a:xfrm>
            <a:off x="6858000" y="0"/>
            <a:ext cx="2057400" cy="228600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8207" name="Rectangle 28"/>
          <p:cNvSpPr>
            <a:spLocks noChangeArrowheads="1"/>
          </p:cNvSpPr>
          <p:nvPr/>
        </p:nvSpPr>
        <p:spPr bwMode="auto">
          <a:xfrm>
            <a:off x="6858000" y="304800"/>
            <a:ext cx="2057400" cy="228600"/>
          </a:xfrm>
          <a:prstGeom prst="rect">
            <a:avLst/>
          </a:prstGeom>
          <a:solidFill>
            <a:srgbClr val="FFCC99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Systems-Level Practices</a:t>
            </a:r>
          </a:p>
        </p:txBody>
      </p:sp>
      <p:sp>
        <p:nvSpPr>
          <p:cNvPr id="8208" name="Rectangle 29"/>
          <p:cNvSpPr>
            <a:spLocks noChangeArrowheads="1"/>
          </p:cNvSpPr>
          <p:nvPr/>
        </p:nvSpPr>
        <p:spPr bwMode="auto">
          <a:xfrm>
            <a:off x="6858000" y="609600"/>
            <a:ext cx="2057400" cy="2540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Classroom/PLC Observation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3"/>
          <p:cNvSpPr>
            <a:spLocks noChangeArrowheads="1"/>
          </p:cNvSpPr>
          <p:nvPr/>
        </p:nvSpPr>
        <p:spPr bwMode="auto">
          <a:xfrm>
            <a:off x="0" y="5105400"/>
            <a:ext cx="9144000" cy="1295400"/>
          </a:xfrm>
          <a:prstGeom prst="rect">
            <a:avLst/>
          </a:prstGeom>
          <a:solidFill>
            <a:srgbClr val="7F90F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</a:pPr>
            <a:endParaRPr lang="en-US" sz="2400" b="0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</a:pPr>
            <a:endParaRPr lang="en-US" sz="2400" b="0">
              <a:solidFill>
                <a:srgbClr val="ADADAD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2400" b="0">
                <a:solidFill>
                  <a:schemeClr val="accent1"/>
                </a:solidFill>
              </a:rPr>
              <a:t>Year Three</a:t>
            </a:r>
            <a:endParaRPr lang="en-US" sz="2400" b="0">
              <a:solidFill>
                <a:srgbClr val="ADADAD"/>
              </a:solidFill>
            </a:endParaRPr>
          </a:p>
          <a:p>
            <a:pPr algn="ctr">
              <a:spcBef>
                <a:spcPct val="0"/>
              </a:spcBef>
            </a:pPr>
            <a:endParaRPr lang="en-US" sz="2400" b="0">
              <a:solidFill>
                <a:schemeClr val="tx1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/>
          <a:lstStyle/>
          <a:p>
            <a:pPr algn="l" eaLnBrk="1" hangingPunct="1"/>
            <a:r>
              <a:rPr lang="en-US" sz="2400" smtClean="0">
                <a:solidFill>
                  <a:schemeClr val="tx1"/>
                </a:solidFill>
              </a:rPr>
              <a:t>Year Three Network Activities</a:t>
            </a:r>
            <a:endParaRPr lang="en-US" sz="2400" smtClean="0">
              <a:solidFill>
                <a:schemeClr val="bg2"/>
              </a:solidFill>
            </a:endParaRPr>
          </a:p>
        </p:txBody>
      </p:sp>
      <p:sp>
        <p:nvSpPr>
          <p:cNvPr id="9220" name="Text Box 10"/>
          <p:cNvSpPr txBox="1">
            <a:spLocks noChangeArrowheads="1"/>
          </p:cNvSpPr>
          <p:nvPr/>
        </p:nvSpPr>
        <p:spPr bwMode="auto">
          <a:xfrm>
            <a:off x="609600" y="1214438"/>
            <a:ext cx="1874838" cy="4625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Stanford Meeting</a:t>
            </a:r>
            <a:endParaRPr lang="en-US" sz="110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Analyze cohort data from previous year—examine by program placement, e.g. mainstream vs. sheltered. Discuss target students’ progress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Discuss learnings from first two cycles of visits. 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Discuss foci for upcoming inter-district visit.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Discuss protocol for PLC video observation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Common Core: Lesson exemplars that develop conceptual understanding and linguistic proficiency (video-based if available).</a:t>
            </a:r>
          </a:p>
        </p:txBody>
      </p:sp>
      <p:sp>
        <p:nvSpPr>
          <p:cNvPr id="9221" name="Text Box 11"/>
          <p:cNvSpPr txBox="1">
            <a:spLocks noChangeArrowheads="1"/>
          </p:cNvSpPr>
          <p:nvPr/>
        </p:nvSpPr>
        <p:spPr bwMode="auto">
          <a:xfrm>
            <a:off x="6737350" y="1214438"/>
            <a:ext cx="1873250" cy="4625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Webinar</a:t>
            </a:r>
            <a:endParaRPr lang="en-US" sz="110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Discuss reading provided at Winter ’13 meeting.</a:t>
            </a: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Possible topics: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1100" b="0">
                <a:solidFill>
                  <a:schemeClr val="tx1"/>
                </a:solidFill>
              </a:rPr>
              <a:t>Common Core: language instruction in content areas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1100" b="0">
                <a:solidFill>
                  <a:schemeClr val="tx1"/>
                </a:solidFill>
              </a:rPr>
              <a:t>Instruction that supports Els in constructing meaning from complex texts.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Presentation of learnings and action steps by host districts from Interdistrict visits.</a:t>
            </a:r>
          </a:p>
          <a:p>
            <a:pPr>
              <a:spcBef>
                <a:spcPct val="0"/>
              </a:spcBef>
            </a:pPr>
            <a:endParaRPr lang="en-US" sz="110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Additional Topics possible on slides #8-9</a:t>
            </a:r>
          </a:p>
        </p:txBody>
      </p:sp>
      <p:sp>
        <p:nvSpPr>
          <p:cNvPr id="9222" name="Rectangle 15"/>
          <p:cNvSpPr>
            <a:spLocks noChangeArrowheads="1"/>
          </p:cNvSpPr>
          <p:nvPr/>
        </p:nvSpPr>
        <p:spPr bwMode="auto">
          <a:xfrm>
            <a:off x="3657600" y="1752600"/>
            <a:ext cx="1905000" cy="36576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Text Box 12"/>
          <p:cNvSpPr txBox="1">
            <a:spLocks noChangeArrowheads="1"/>
          </p:cNvSpPr>
          <p:nvPr/>
        </p:nvSpPr>
        <p:spPr bwMode="auto">
          <a:xfrm>
            <a:off x="3657600" y="1219200"/>
            <a:ext cx="1873250" cy="4625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Inter-district Visits (#3)</a:t>
            </a:r>
            <a:endParaRPr lang="en-US" sz="110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Clusters with two districts can visit other districts. 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Potential foci for visits could include: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1100" b="0">
                <a:solidFill>
                  <a:schemeClr val="tx1"/>
                </a:solidFill>
              </a:rPr>
              <a:t>Academic rigor for ELs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1100" b="0">
                <a:solidFill>
                  <a:schemeClr val="tx1"/>
                </a:solidFill>
              </a:rPr>
              <a:t>Academic Language Usage by ELs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1100" b="0">
                <a:solidFill>
                  <a:schemeClr val="tx1"/>
                </a:solidFill>
              </a:rPr>
              <a:t>Providing access to complex texts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1100" b="0">
                <a:solidFill>
                  <a:schemeClr val="tx1"/>
                </a:solidFill>
              </a:rPr>
              <a:t>Language modeling and development in content areas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1100" b="0">
                <a:solidFill>
                  <a:schemeClr val="tx1"/>
                </a:solidFill>
              </a:rPr>
              <a:t>Formative assessment and ELs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Visits may include more than one focus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</p:txBody>
      </p:sp>
      <p:sp>
        <p:nvSpPr>
          <p:cNvPr id="9224" name="Rectangle 13"/>
          <p:cNvSpPr>
            <a:spLocks noChangeArrowheads="1"/>
          </p:cNvSpPr>
          <p:nvPr/>
        </p:nvSpPr>
        <p:spPr bwMode="auto">
          <a:xfrm>
            <a:off x="609600" y="1676400"/>
            <a:ext cx="1905000" cy="1143000"/>
          </a:xfrm>
          <a:prstGeom prst="rect">
            <a:avLst/>
          </a:prstGeom>
          <a:solidFill>
            <a:srgbClr val="CCFFCC">
              <a:alpha val="4509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Rectangle 14"/>
          <p:cNvSpPr>
            <a:spLocks noChangeArrowheads="1"/>
          </p:cNvSpPr>
          <p:nvPr/>
        </p:nvSpPr>
        <p:spPr bwMode="auto">
          <a:xfrm>
            <a:off x="609600" y="2819400"/>
            <a:ext cx="1905000" cy="15240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Rectangle 17"/>
          <p:cNvSpPr>
            <a:spLocks noChangeArrowheads="1"/>
          </p:cNvSpPr>
          <p:nvPr/>
        </p:nvSpPr>
        <p:spPr bwMode="auto">
          <a:xfrm>
            <a:off x="3657600" y="1676400"/>
            <a:ext cx="1905000" cy="35814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Rectangle 18"/>
          <p:cNvSpPr>
            <a:spLocks noChangeArrowheads="1"/>
          </p:cNvSpPr>
          <p:nvPr/>
        </p:nvSpPr>
        <p:spPr bwMode="auto">
          <a:xfrm>
            <a:off x="6737350" y="1676400"/>
            <a:ext cx="1873250" cy="1600200"/>
          </a:xfrm>
          <a:prstGeom prst="rect">
            <a:avLst/>
          </a:prstGeom>
          <a:solidFill>
            <a:srgbClr val="FFCC99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Rectangle 19"/>
          <p:cNvSpPr>
            <a:spLocks noChangeArrowheads="1"/>
          </p:cNvSpPr>
          <p:nvPr/>
        </p:nvSpPr>
        <p:spPr bwMode="auto">
          <a:xfrm>
            <a:off x="6754813" y="3276600"/>
            <a:ext cx="1855787" cy="19812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Rectangle 23"/>
          <p:cNvSpPr>
            <a:spLocks noChangeArrowheads="1"/>
          </p:cNvSpPr>
          <p:nvPr/>
        </p:nvSpPr>
        <p:spPr bwMode="auto">
          <a:xfrm>
            <a:off x="609600" y="958850"/>
            <a:ext cx="11207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7F90FA"/>
                </a:solidFill>
              </a:rPr>
              <a:t>Winter ‘13</a:t>
            </a:r>
          </a:p>
        </p:txBody>
      </p:sp>
      <p:sp>
        <p:nvSpPr>
          <p:cNvPr id="9230" name="Rectangle 24"/>
          <p:cNvSpPr>
            <a:spLocks noChangeArrowheads="1"/>
          </p:cNvSpPr>
          <p:nvPr/>
        </p:nvSpPr>
        <p:spPr bwMode="auto">
          <a:xfrm>
            <a:off x="3702050" y="958850"/>
            <a:ext cx="920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7F90FA"/>
                </a:solidFill>
              </a:rPr>
              <a:t>Spring ‘13</a:t>
            </a:r>
          </a:p>
        </p:txBody>
      </p:sp>
      <p:sp>
        <p:nvSpPr>
          <p:cNvPr id="9231" name="Rectangle 25"/>
          <p:cNvSpPr>
            <a:spLocks noChangeArrowheads="1"/>
          </p:cNvSpPr>
          <p:nvPr/>
        </p:nvSpPr>
        <p:spPr bwMode="auto">
          <a:xfrm>
            <a:off x="6775450" y="958850"/>
            <a:ext cx="92075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rgbClr val="7F90FA"/>
                </a:solidFill>
              </a:rPr>
              <a:t>Spring ’13</a:t>
            </a:r>
          </a:p>
        </p:txBody>
      </p:sp>
      <p:sp>
        <p:nvSpPr>
          <p:cNvPr id="9232" name="Rectangle 27"/>
          <p:cNvSpPr>
            <a:spLocks noChangeArrowheads="1"/>
          </p:cNvSpPr>
          <p:nvPr/>
        </p:nvSpPr>
        <p:spPr bwMode="auto">
          <a:xfrm>
            <a:off x="6858000" y="0"/>
            <a:ext cx="2057400" cy="228600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9233" name="Rectangle 28"/>
          <p:cNvSpPr>
            <a:spLocks noChangeArrowheads="1"/>
          </p:cNvSpPr>
          <p:nvPr/>
        </p:nvSpPr>
        <p:spPr bwMode="auto">
          <a:xfrm>
            <a:off x="6858000" y="304800"/>
            <a:ext cx="2057400" cy="228600"/>
          </a:xfrm>
          <a:prstGeom prst="rect">
            <a:avLst/>
          </a:prstGeom>
          <a:solidFill>
            <a:srgbClr val="FFCC99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Systems-Level Practices</a:t>
            </a:r>
          </a:p>
        </p:txBody>
      </p:sp>
      <p:sp>
        <p:nvSpPr>
          <p:cNvPr id="9234" name="Rectangle 29"/>
          <p:cNvSpPr>
            <a:spLocks noChangeArrowheads="1"/>
          </p:cNvSpPr>
          <p:nvPr/>
        </p:nvSpPr>
        <p:spPr bwMode="auto">
          <a:xfrm>
            <a:off x="6858000" y="609600"/>
            <a:ext cx="2057400" cy="2540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Classroom/PLC Observation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"/>
          <p:cNvSpPr>
            <a:spLocks noChangeArrowheads="1"/>
          </p:cNvSpPr>
          <p:nvPr/>
        </p:nvSpPr>
        <p:spPr bwMode="auto">
          <a:xfrm>
            <a:off x="0" y="5105400"/>
            <a:ext cx="8991600" cy="1295400"/>
          </a:xfrm>
          <a:prstGeom prst="rect">
            <a:avLst/>
          </a:prstGeom>
          <a:solidFill>
            <a:srgbClr val="7F90F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</a:pPr>
            <a:endParaRPr lang="en-US" sz="2400" b="0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</a:pPr>
            <a:endParaRPr lang="en-US" sz="2400" b="0">
              <a:solidFill>
                <a:schemeClr val="accent1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2400" b="0">
                <a:solidFill>
                  <a:schemeClr val="accent1"/>
                </a:solidFill>
              </a:rPr>
              <a:t> Year Three</a:t>
            </a:r>
            <a:endParaRPr lang="en-US" sz="2400" b="0">
              <a:solidFill>
                <a:srgbClr val="ADADAD"/>
              </a:solidFill>
            </a:endParaRPr>
          </a:p>
          <a:p>
            <a:pPr algn="ctr">
              <a:spcBef>
                <a:spcPct val="0"/>
              </a:spcBef>
            </a:pPr>
            <a:endParaRPr lang="en-US" sz="2400" b="0">
              <a:solidFill>
                <a:schemeClr val="tx1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/>
          <a:lstStyle/>
          <a:p>
            <a:pPr algn="l" eaLnBrk="1" hangingPunct="1"/>
            <a:r>
              <a:rPr lang="en-US" sz="2400" smtClean="0">
                <a:solidFill>
                  <a:schemeClr val="tx1"/>
                </a:solidFill>
              </a:rPr>
              <a:t>Year Three Network Activities (cont.)</a:t>
            </a:r>
            <a:endParaRPr lang="en-US" sz="2400" smtClean="0">
              <a:solidFill>
                <a:schemeClr val="bg2"/>
              </a:solidFill>
            </a:endParaRPr>
          </a:p>
        </p:txBody>
      </p:sp>
      <p:sp>
        <p:nvSpPr>
          <p:cNvPr id="10244" name="Text Box 8"/>
          <p:cNvSpPr txBox="1">
            <a:spLocks noChangeArrowheads="1"/>
          </p:cNvSpPr>
          <p:nvPr/>
        </p:nvSpPr>
        <p:spPr bwMode="auto">
          <a:xfrm>
            <a:off x="609600" y="1241425"/>
            <a:ext cx="1874838" cy="4625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Stanford Meeting</a:t>
            </a:r>
            <a:endParaRPr lang="en-US" sz="110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Share changes made to site/district practices for ELs (program, instruction, resources) as result of network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Video sharing of PLCs and/or classroom formative assessments.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Systemic support for Common Core standards implementation 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The role of PLCs in implementation of Common Core standards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</p:txBody>
      </p:sp>
      <p:sp>
        <p:nvSpPr>
          <p:cNvPr id="10245" name="Text Box 9"/>
          <p:cNvSpPr txBox="1">
            <a:spLocks noChangeArrowheads="1"/>
          </p:cNvSpPr>
          <p:nvPr/>
        </p:nvSpPr>
        <p:spPr bwMode="auto">
          <a:xfrm>
            <a:off x="6735763" y="1241425"/>
            <a:ext cx="1874837" cy="4625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100" b="0">
                <a:solidFill>
                  <a:srgbClr val="548DD4"/>
                </a:solidFill>
                <a:latin typeface="Thonburi" charset="0"/>
              </a:rPr>
              <a:t/>
            </a:r>
            <a:r>
              <a:rPr lang="en-US">
                <a:solidFill>
                  <a:schemeClr val="tx1"/>
                </a:solidFill>
              </a:rPr>
              <a:t>Final Meeting</a:t>
            </a:r>
            <a:endParaRPr lang="en-US" sz="110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rgbClr val="3366FF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Analysis of final EL cohort data.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Discussion of lessons learned during collaboration.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Share plans of next steps for district work. 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Identify potential next steps in collaboration.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Share with additional communities of practice.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Discuss results of survey previously provided to participants. </a:t>
            </a:r>
          </a:p>
        </p:txBody>
      </p:sp>
      <p:sp>
        <p:nvSpPr>
          <p:cNvPr id="10246" name="Text Box 10"/>
          <p:cNvSpPr txBox="1">
            <a:spLocks noChangeArrowheads="1"/>
          </p:cNvSpPr>
          <p:nvPr/>
        </p:nvSpPr>
        <p:spPr bwMode="auto">
          <a:xfrm>
            <a:off x="3657600" y="1219200"/>
            <a:ext cx="1874838" cy="4625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District Visits by Stanford Staff</a:t>
            </a:r>
            <a:endParaRPr lang="en-US" sz="1100" b="0">
              <a:solidFill>
                <a:srgbClr val="3366FF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Visit sites to observe changes in instructional practice and/or program configurations for Els.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Provide feedback from final classroom observations to guide next steps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100" b="0">
                <a:solidFill>
                  <a:schemeClr val="tx1"/>
                </a:solidFill>
              </a:rPr>
              <a:t>Discussion of next steps for district/site leaders based on network collaboration</a:t>
            </a:r>
          </a:p>
          <a:p>
            <a:pPr>
              <a:spcBef>
                <a:spcPct val="0"/>
              </a:spcBef>
            </a:pPr>
            <a:endParaRPr lang="en-US" sz="1100" b="0">
              <a:solidFill>
                <a:srgbClr val="7F90FA"/>
              </a:solidFill>
            </a:endParaRPr>
          </a:p>
          <a:p>
            <a:pPr>
              <a:spcBef>
                <a:spcPct val="0"/>
              </a:spcBef>
            </a:pPr>
            <a:endParaRPr lang="en-US" sz="1100" b="0">
              <a:solidFill>
                <a:schemeClr val="tx1"/>
              </a:solidFill>
            </a:endParaRPr>
          </a:p>
        </p:txBody>
      </p:sp>
      <p:sp>
        <p:nvSpPr>
          <p:cNvPr id="10247" name="Rectangle 11"/>
          <p:cNvSpPr>
            <a:spLocks noChangeArrowheads="1"/>
          </p:cNvSpPr>
          <p:nvPr/>
        </p:nvSpPr>
        <p:spPr bwMode="auto">
          <a:xfrm>
            <a:off x="609600" y="1676400"/>
            <a:ext cx="1873250" cy="990600"/>
          </a:xfrm>
          <a:prstGeom prst="rect">
            <a:avLst/>
          </a:prstGeom>
          <a:solidFill>
            <a:srgbClr val="FFCC99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Rectangle 12"/>
          <p:cNvSpPr>
            <a:spLocks noChangeArrowheads="1"/>
          </p:cNvSpPr>
          <p:nvPr/>
        </p:nvSpPr>
        <p:spPr bwMode="auto">
          <a:xfrm>
            <a:off x="609600" y="2667000"/>
            <a:ext cx="1901825" cy="6858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Rectangle 16"/>
          <p:cNvSpPr>
            <a:spLocks noChangeArrowheads="1"/>
          </p:cNvSpPr>
          <p:nvPr/>
        </p:nvSpPr>
        <p:spPr bwMode="auto">
          <a:xfrm>
            <a:off x="609600" y="958850"/>
            <a:ext cx="11207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7F90FA"/>
                </a:solidFill>
              </a:rPr>
              <a:t>Summer ‘13</a:t>
            </a:r>
          </a:p>
        </p:txBody>
      </p:sp>
      <p:sp>
        <p:nvSpPr>
          <p:cNvPr id="10250" name="Rectangle 17"/>
          <p:cNvSpPr>
            <a:spLocks noChangeArrowheads="1"/>
          </p:cNvSpPr>
          <p:nvPr/>
        </p:nvSpPr>
        <p:spPr bwMode="auto">
          <a:xfrm>
            <a:off x="3702050" y="958850"/>
            <a:ext cx="701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7F90FA"/>
                </a:solidFill>
              </a:rPr>
              <a:t>Fall ‘13</a:t>
            </a:r>
          </a:p>
        </p:txBody>
      </p:sp>
      <p:sp>
        <p:nvSpPr>
          <p:cNvPr id="10251" name="Rectangle 18"/>
          <p:cNvSpPr>
            <a:spLocks noChangeArrowheads="1"/>
          </p:cNvSpPr>
          <p:nvPr/>
        </p:nvSpPr>
        <p:spPr bwMode="auto">
          <a:xfrm>
            <a:off x="6775450" y="958850"/>
            <a:ext cx="701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>
                <a:solidFill>
                  <a:srgbClr val="7F90FA"/>
                </a:solidFill>
              </a:rPr>
              <a:t>Fall ’13</a:t>
            </a:r>
          </a:p>
        </p:txBody>
      </p:sp>
      <p:sp>
        <p:nvSpPr>
          <p:cNvPr id="10252" name="Rectangle 22"/>
          <p:cNvSpPr>
            <a:spLocks noChangeArrowheads="1"/>
          </p:cNvSpPr>
          <p:nvPr/>
        </p:nvSpPr>
        <p:spPr bwMode="auto">
          <a:xfrm>
            <a:off x="6858000" y="0"/>
            <a:ext cx="2057400" cy="228600"/>
          </a:xfrm>
          <a:prstGeom prst="rect">
            <a:avLst/>
          </a:prstGeom>
          <a:solidFill>
            <a:srgbClr val="CCFFCC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10253" name="Rectangle 23"/>
          <p:cNvSpPr>
            <a:spLocks noChangeArrowheads="1"/>
          </p:cNvSpPr>
          <p:nvPr/>
        </p:nvSpPr>
        <p:spPr bwMode="auto">
          <a:xfrm>
            <a:off x="6858000" y="304800"/>
            <a:ext cx="2057400" cy="228600"/>
          </a:xfrm>
          <a:prstGeom prst="rect">
            <a:avLst/>
          </a:prstGeom>
          <a:solidFill>
            <a:srgbClr val="FFCC99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Systems-Level Practices</a:t>
            </a:r>
          </a:p>
        </p:txBody>
      </p:sp>
      <p:sp>
        <p:nvSpPr>
          <p:cNvPr id="10254" name="Rectangle 24"/>
          <p:cNvSpPr>
            <a:spLocks noChangeArrowheads="1"/>
          </p:cNvSpPr>
          <p:nvPr/>
        </p:nvSpPr>
        <p:spPr bwMode="auto">
          <a:xfrm>
            <a:off x="6858000" y="609600"/>
            <a:ext cx="2057400" cy="2540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100" b="0">
                <a:solidFill>
                  <a:schemeClr val="tx1"/>
                </a:solidFill>
              </a:rPr>
              <a:t>Classroom/PLC Observation</a:t>
            </a:r>
          </a:p>
        </p:txBody>
      </p:sp>
      <p:sp>
        <p:nvSpPr>
          <p:cNvPr id="10255" name="Rectangle 25"/>
          <p:cNvSpPr>
            <a:spLocks noChangeArrowheads="1"/>
          </p:cNvSpPr>
          <p:nvPr/>
        </p:nvSpPr>
        <p:spPr bwMode="auto">
          <a:xfrm>
            <a:off x="3657600" y="3429000"/>
            <a:ext cx="1873250" cy="990600"/>
          </a:xfrm>
          <a:prstGeom prst="rect">
            <a:avLst/>
          </a:prstGeom>
          <a:solidFill>
            <a:srgbClr val="FFCC99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Rectangle 26"/>
          <p:cNvSpPr>
            <a:spLocks noChangeArrowheads="1"/>
          </p:cNvSpPr>
          <p:nvPr/>
        </p:nvSpPr>
        <p:spPr bwMode="auto">
          <a:xfrm>
            <a:off x="3657600" y="1828800"/>
            <a:ext cx="1901825" cy="1600200"/>
          </a:xfrm>
          <a:prstGeom prst="rect">
            <a:avLst/>
          </a:prstGeom>
          <a:solidFill>
            <a:srgbClr val="99CCFF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7" name="Rectangle 27"/>
          <p:cNvSpPr>
            <a:spLocks noChangeArrowheads="1"/>
          </p:cNvSpPr>
          <p:nvPr/>
        </p:nvSpPr>
        <p:spPr bwMode="auto">
          <a:xfrm>
            <a:off x="6705600" y="1600200"/>
            <a:ext cx="1905000" cy="609600"/>
          </a:xfrm>
          <a:prstGeom prst="rect">
            <a:avLst/>
          </a:prstGeom>
          <a:solidFill>
            <a:srgbClr val="CCFFCC">
              <a:alpha val="4509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8" name="Rectangle 28"/>
          <p:cNvSpPr>
            <a:spLocks noChangeArrowheads="1"/>
          </p:cNvSpPr>
          <p:nvPr/>
        </p:nvSpPr>
        <p:spPr bwMode="auto">
          <a:xfrm>
            <a:off x="6737350" y="2209800"/>
            <a:ext cx="1873250" cy="2057400"/>
          </a:xfrm>
          <a:prstGeom prst="rect">
            <a:avLst/>
          </a:prstGeom>
          <a:solidFill>
            <a:srgbClr val="FFCC99">
              <a:alpha val="5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2359</TotalTime>
  <Words>1400</Words>
  <Application>Microsoft Office PowerPoint</Application>
  <PresentationFormat>On-screen Show (4:3)</PresentationFormat>
  <Paragraphs>299</Paragraphs>
  <Slides>28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 The Stanford English Language Learner Leadership Network</vt:lpstr>
      <vt:lpstr>No Child Left Behind</vt:lpstr>
      <vt:lpstr>No Child Left Behind: Three important pieces for ELLs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Our Work over the next two years together…</vt:lpstr>
      <vt:lpstr>Mutually Supported Priorities </vt:lpstr>
      <vt:lpstr>Mutually Supported Priorities</vt:lpstr>
      <vt:lpstr>Mutually Supported Priorities</vt:lpstr>
      <vt:lpstr>Short and Long Term Outcomes</vt:lpstr>
      <vt:lpstr>Each phase in the two-year process informs the next</vt:lpstr>
      <vt:lpstr>Year Two Network Activities</vt:lpstr>
      <vt:lpstr>Year Two Network Activities (cont.)</vt:lpstr>
      <vt:lpstr>Year Three Network Activities</vt:lpstr>
      <vt:lpstr>Year Three Network Activities (cont.)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278</cp:revision>
  <dcterms:created xsi:type="dcterms:W3CDTF">2011-04-30T06:14:03Z</dcterms:created>
  <dcterms:modified xsi:type="dcterms:W3CDTF">2012-04-03T20:48:02Z</dcterms:modified>
</cp:coreProperties>
</file>